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59" r:id="rId6"/>
    <p:sldId id="258" r:id="rId7"/>
    <p:sldId id="260" r:id="rId8"/>
    <p:sldId id="261" r:id="rId9"/>
    <p:sldId id="262" r:id="rId10"/>
    <p:sldId id="265" r:id="rId11"/>
    <p:sldId id="263" r:id="rId12"/>
    <p:sldId id="264" r:id="rId13"/>
    <p:sldId id="266" r:id="rId14"/>
    <p:sldId id="267" r:id="rId15"/>
    <p:sldId id="268" r:id="rId16"/>
    <p:sldId id="272" r:id="rId17"/>
    <p:sldId id="270" r:id="rId18"/>
    <p:sldId id="269" r:id="rId19"/>
  </p:sldIdLst>
  <p:sldSz cx="9144000" cy="6858000" type="screen4x3"/>
  <p:notesSz cx="6858000" cy="9144000"/>
  <p:defaultTextStyle>
    <a:defPPr rtl="0">
      <a:defRPr lang="zh-tw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92" autoAdjust="0"/>
  </p:normalViewPr>
  <p:slideViewPr>
    <p:cSldViewPr>
      <p:cViewPr varScale="1">
        <p:scale>
          <a:sx n="69" d="100"/>
          <a:sy n="69" d="100"/>
        </p:scale>
        <p:origin x="122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2017/6/10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2017/6/10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5638801" y="4145282"/>
            <a:ext cx="3515503" cy="2731407"/>
            <a:chOff x="5638800" y="3108960"/>
            <a:chExt cx="3515503" cy="2048555"/>
          </a:xfrm>
        </p:grpSpPr>
        <p:cxnSp>
          <p:nvCxnSpPr>
            <p:cNvPr id="14" name="直線接點​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​​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部行數"/>
          <p:cNvGrpSpPr/>
          <p:nvPr/>
        </p:nvGrpSpPr>
        <p:grpSpPr>
          <a:xfrm>
            <a:off x="-6689" y="6057150"/>
            <a:ext cx="4125119" cy="820207"/>
            <a:chOff x="-6689" y="4553748"/>
            <a:chExt cx="4125119" cy="615155"/>
          </a:xfrm>
        </p:grpSpPr>
        <p:sp>
          <p:nvSpPr>
            <p:cNvPr id="9" name="手繪多邊形​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sz="2400" dirty="0">
                <a:latin typeface="+mj-ea"/>
                <a:ea typeface="+mj-ea"/>
              </a:endParaRPr>
            </a:p>
          </p:txBody>
        </p:sp>
        <p:sp>
          <p:nvSpPr>
            <p:cNvPr id="10" name="手繪多邊形​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sz="2400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19200" y="2616200"/>
            <a:ext cx="6553200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22" name="日期預留位置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23" name="頁尾預留位置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24" name="投影片編號預留位置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584200"/>
            <a:ext cx="2057400" cy="5588000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914400" y="584200"/>
            <a:ext cx="5562600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對角線"/>
          <p:cNvGrpSpPr/>
          <p:nvPr/>
        </p:nvGrpSpPr>
        <p:grpSpPr>
          <a:xfrm>
            <a:off x="5638801" y="4145282"/>
            <a:ext cx="3515503" cy="2731407"/>
            <a:chOff x="5638800" y="3108960"/>
            <a:chExt cx="3515503" cy="2048555"/>
          </a:xfrm>
        </p:grpSpPr>
        <p:cxnSp>
          <p:nvCxnSpPr>
            <p:cNvPr id="12" name="直線接點​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209802"/>
            <a:ext cx="6705600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9200" y="4951267"/>
            <a:ext cx="5303520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914401" y="1706880"/>
            <a:ext cx="3810000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4876801" y="1706880"/>
            <a:ext cx="3810000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4400" y="1701800"/>
            <a:ext cx="3813048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914401" y="2717800"/>
            <a:ext cx="381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873752" y="1701800"/>
            <a:ext cx="3813048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4876801" y="2717800"/>
            <a:ext cx="381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114800" y="584200"/>
            <a:ext cx="4572000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4114800" y="584200"/>
            <a:ext cx="4572000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行數"/>
          <p:cNvGrpSpPr/>
          <p:nvPr/>
        </p:nvGrpSpPr>
        <p:grpSpPr>
          <a:xfrm>
            <a:off x="-11905" y="-3174"/>
            <a:ext cx="615155" cy="5229225"/>
            <a:chOff x="-11906" y="-2381"/>
            <a:chExt cx="615155" cy="3921919"/>
          </a:xfrm>
        </p:grpSpPr>
        <p:sp>
          <p:nvSpPr>
            <p:cNvPr id="10" name="手繪多邊形​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sz="2400" noProof="0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sz="2400" noProof="0" dirty="0">
                <a:latin typeface="+mj-ea"/>
                <a:ea typeface="+mj-ea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sz="2400" noProof="0" dirty="0">
                <a:latin typeface="+mj-ea"/>
                <a:ea typeface="+mj-ea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4401" y="1701797"/>
            <a:ext cx="77724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914400" y="6356353"/>
            <a:ext cx="1676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2017/6/10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2590800" y="6356353"/>
            <a:ext cx="3962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7924801" y="6356353"/>
            <a:ext cx="762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jr5x41fuszlm30k/ATmega328P_Nokia5110_gameboy.mov?dl=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tigercosmos/ATmega328P_Nokia5110_gamebo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parkfun.com/datasheets/LCD/Monochrome/Nokia5110.pdf?_ga=2.93488601.554143889.1497100611-1167241435.149545566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99592" y="620688"/>
            <a:ext cx="7745288" cy="1764679"/>
          </a:xfrm>
        </p:spPr>
        <p:txBody>
          <a:bodyPr/>
          <a:lstStyle/>
          <a:p>
            <a:r>
              <a:rPr lang="en-US" altLang="zh-TW" dirty="0" smtClean="0">
                <a:sym typeface="Salesforce Sans"/>
              </a:rPr>
              <a:t>2017 MCU Final Project</a:t>
            </a:r>
            <a:endParaRPr lang="zh-TW" altLang="en-US" dirty="0">
              <a:sym typeface="Salesforce Sans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37517"/>
              </p:ext>
            </p:extLst>
          </p:nvPr>
        </p:nvGraphicFramePr>
        <p:xfrm>
          <a:off x="1043608" y="3068960"/>
          <a:ext cx="5486400" cy="822960"/>
        </p:xfrm>
        <a:graphic>
          <a:graphicData uri="http://schemas.openxmlformats.org/drawingml/2006/table">
            <a:tbl>
              <a:tblPr/>
              <a:tblGrid>
                <a:gridCol w="5486400">
                  <a:extLst>
                    <a:ext uri="{9D8B030D-6E8A-4147-A177-3AD203B41FA5}">
                      <a16:colId xmlns:a16="http://schemas.microsoft.com/office/drawing/2014/main" val="7507066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Liu,</a:t>
                      </a:r>
                      <a:r>
                        <a:rPr lang="en-US" baseline="0" dirty="0" smtClean="0"/>
                        <a:t> An-Chi &amp; </a:t>
                      </a:r>
                      <a:r>
                        <a:rPr lang="en-US" dirty="0" smtClean="0"/>
                        <a:t>Chang</a:t>
                      </a:r>
                      <a:r>
                        <a:rPr lang="en-US" dirty="0"/>
                        <a:t>, </a:t>
                      </a:r>
                      <a:r>
                        <a:rPr lang="en-US" dirty="0" err="1" smtClean="0"/>
                        <a:t>Che</a:t>
                      </a:r>
                      <a:r>
                        <a:rPr lang="en-US" dirty="0" smtClean="0"/>
                        <a:t>-Yuan</a:t>
                      </a:r>
                    </a:p>
                    <a:p>
                      <a:r>
                        <a:rPr lang="en-US" dirty="0" smtClean="0"/>
                        <a:t>BIME, </a:t>
                      </a:r>
                      <a:r>
                        <a:rPr lang="en-US" dirty="0" smtClean="0"/>
                        <a:t>NTU, Taiwan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324092"/>
                  </a:ext>
                </a:extLst>
              </a:tr>
            </a:tbl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767848"/>
            <a:ext cx="5591908" cy="30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www.dropbox.com/s/jr5x41fuszlm30k/ATmega328P_Nokia5110_gameboy.mov?dl=0</a:t>
            </a:r>
            <a:endParaRPr lang="en-US" dirty="0"/>
          </a:p>
          <a:p>
            <a:r>
              <a:rPr lang="en-US" dirty="0"/>
              <a:t>Adjust the </a:t>
            </a:r>
            <a:r>
              <a:rPr lang="en-US" dirty="0" smtClean="0"/>
              <a:t>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&amp; Problems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4401" y="1701796"/>
            <a:ext cx="7772400" cy="5039571"/>
          </a:xfrm>
        </p:spPr>
        <p:txBody>
          <a:bodyPr>
            <a:normAutofit/>
          </a:bodyPr>
          <a:lstStyle/>
          <a:p>
            <a:r>
              <a:rPr lang="en-US" dirty="0" smtClean="0"/>
              <a:t>RAM</a:t>
            </a:r>
          </a:p>
          <a:p>
            <a:pPr lvl="1"/>
            <a:r>
              <a:rPr lang="en-US" dirty="0"/>
              <a:t>Many AVRs have limited amount of RAM in which to store data, but may have more Flash space available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32 KB</a:t>
            </a:r>
          </a:p>
          <a:p>
            <a:r>
              <a:rPr lang="en-US" dirty="0" smtClean="0"/>
              <a:t>CPU Speed</a:t>
            </a:r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996952"/>
            <a:ext cx="5598095" cy="256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6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0112" y="587105"/>
            <a:ext cx="3456384" cy="62437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57" y="1844824"/>
            <a:ext cx="4314824" cy="4132973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860032" y="6669360"/>
            <a:ext cx="1152128" cy="0"/>
          </a:xfrm>
          <a:prstGeom prst="straightConnector1">
            <a:avLst/>
          </a:prstGeom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51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90" y="228983"/>
            <a:ext cx="2955130" cy="15040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1" y="271573"/>
            <a:ext cx="7772400" cy="1223963"/>
          </a:xfrm>
        </p:spPr>
        <p:txBody>
          <a:bodyPr/>
          <a:lstStyle/>
          <a:p>
            <a:r>
              <a:rPr lang="en-US" dirty="0" smtClean="0"/>
              <a:t>Game Process</a:t>
            </a:r>
            <a:endParaRPr 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57" y="4653136"/>
            <a:ext cx="2194743" cy="14673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844" y="4549539"/>
            <a:ext cx="2088232" cy="146024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41" y="4490541"/>
            <a:ext cx="2088232" cy="15011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83" y="1757146"/>
            <a:ext cx="2281695" cy="14672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173" y="1967401"/>
            <a:ext cx="2458157" cy="1539293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3059832" y="2773629"/>
            <a:ext cx="1152128" cy="0"/>
          </a:xfrm>
          <a:prstGeom prst="straightConnector1">
            <a:avLst/>
          </a:prstGeom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444207" y="533065"/>
            <a:ext cx="5468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Up</a:t>
            </a:r>
            <a:endParaRPr lang="en-US" sz="1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614252" y="2587295"/>
            <a:ext cx="2846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Menu: Up, Down</a:t>
            </a:r>
            <a:endParaRPr 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44207" y="1528903"/>
            <a:ext cx="792089" cy="38033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Down</a:t>
            </a:r>
            <a:endParaRPr lang="en-US" sz="1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935447" y="1020382"/>
            <a:ext cx="585473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Left</a:t>
            </a:r>
            <a:endParaRPr lang="en-US" sz="1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840251" y="1061466"/>
            <a:ext cx="70139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Right</a:t>
            </a:r>
            <a:endParaRPr lang="en-US" sz="1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457042" y="480328"/>
            <a:ext cx="57134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Fire</a:t>
            </a:r>
            <a:endParaRPr lang="en-US" sz="1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233333" y="1214324"/>
            <a:ext cx="56978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Ctrl</a:t>
            </a:r>
            <a:endParaRPr lang="en-US" sz="1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27584" y="2897406"/>
            <a:ext cx="160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Welcome</a:t>
            </a:r>
            <a:endParaRPr lang="en-US" sz="2800" dirty="0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1992610" y="3140968"/>
            <a:ext cx="2296532" cy="1278010"/>
          </a:xfrm>
          <a:prstGeom prst="straightConnector1">
            <a:avLst/>
          </a:prstGeom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4499992" y="3631246"/>
            <a:ext cx="469955" cy="733858"/>
          </a:xfrm>
          <a:prstGeom prst="straightConnector1">
            <a:avLst/>
          </a:prstGeom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2488473" y="5368536"/>
            <a:ext cx="679371" cy="18271"/>
          </a:xfrm>
          <a:prstGeom prst="straightConnector1">
            <a:avLst/>
          </a:prstGeom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5296181" y="5443940"/>
            <a:ext cx="679371" cy="18271"/>
          </a:xfrm>
          <a:prstGeom prst="straightConnector1">
            <a:avLst/>
          </a:prstGeom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 flipV="1">
            <a:off x="6762969" y="3622790"/>
            <a:ext cx="325637" cy="876240"/>
          </a:xfrm>
          <a:prstGeom prst="straightConnector1">
            <a:avLst/>
          </a:prstGeom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025356" y="3822420"/>
            <a:ext cx="155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Press Ctrl</a:t>
            </a:r>
            <a:endParaRPr lang="en-US" sz="28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099533" y="3616821"/>
            <a:ext cx="155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Press Ctrl</a:t>
            </a:r>
            <a:endParaRPr lang="en-US" sz="28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66174" y="5776002"/>
            <a:ext cx="2116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Game Cover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238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Logic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4400" y="1844824"/>
            <a:ext cx="4665711" cy="4462272"/>
          </a:xfrm>
        </p:spPr>
        <p:txBody>
          <a:bodyPr/>
          <a:lstStyle/>
          <a:p>
            <a:r>
              <a:rPr lang="en-US" dirty="0" smtClean="0"/>
              <a:t>Snake </a:t>
            </a:r>
            <a:r>
              <a:rPr lang="en-US" dirty="0" err="1" smtClean="0"/>
              <a:t>snake</a:t>
            </a:r>
            <a:endParaRPr lang="en-US" dirty="0" smtClean="0"/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snakeGame.h</a:t>
            </a:r>
            <a:endParaRPr lang="en-US" dirty="0" smtClean="0"/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snakeGame.c</a:t>
            </a:r>
            <a:endParaRPr lang="en-US" dirty="0" smtClean="0"/>
          </a:p>
          <a:p>
            <a:pPr lvl="1"/>
            <a:r>
              <a:rPr lang="en-US" dirty="0" smtClean="0"/>
              <a:t>Feel free to ask me</a:t>
            </a:r>
          </a:p>
          <a:p>
            <a:pPr lvl="1"/>
            <a:endParaRPr lang="en-US" dirty="0"/>
          </a:p>
          <a:p>
            <a:r>
              <a:rPr lang="en-US" dirty="0" smtClean="0"/>
              <a:t>Special</a:t>
            </a:r>
          </a:p>
          <a:p>
            <a:pPr lvl="1"/>
            <a:r>
              <a:rPr lang="en-US" dirty="0" smtClean="0"/>
              <a:t>Circular queue as snake body</a:t>
            </a:r>
          </a:p>
          <a:p>
            <a:pPr lvl="1"/>
            <a:r>
              <a:rPr lang="en-US" dirty="0" smtClean="0"/>
              <a:t>Use buttons </a:t>
            </a:r>
            <a:r>
              <a:rPr lang="en-US" dirty="0"/>
              <a:t>c</a:t>
            </a:r>
            <a:r>
              <a:rPr lang="en-US" dirty="0" smtClean="0"/>
              <a:t>licks as random seed</a:t>
            </a:r>
          </a:p>
          <a:p>
            <a:pPr lvl="1"/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1" y="476672"/>
            <a:ext cx="3379155" cy="620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Yourself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://github.com/tigercosmos/ATmega328P_Nokia5110_gameboy</a:t>
            </a:r>
            <a:endParaRPr 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5100"/>
            <a:ext cx="9138452" cy="42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1680" y="2276872"/>
            <a:ext cx="6912768" cy="1512168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Handheld Game Console</a:t>
            </a:r>
            <a:endParaRPr lang="zh-TW" altLang="en-US" sz="4000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11560" y="1556792"/>
            <a:ext cx="5904656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TW" sz="2800" dirty="0" smtClean="0"/>
              <a:t>We made a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24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" y="0"/>
            <a:ext cx="4381500" cy="3448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658" y="2855806"/>
            <a:ext cx="3990389" cy="42780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3" y="3722687"/>
            <a:ext cx="3375337" cy="31353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986" y="0"/>
            <a:ext cx="4320480" cy="258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0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Components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MCU</a:t>
            </a:r>
          </a:p>
          <a:p>
            <a:r>
              <a:rPr lang="en-US" altLang="zh-TW" dirty="0" smtClean="0"/>
              <a:t>LCD</a:t>
            </a:r>
          </a:p>
          <a:p>
            <a:r>
              <a:rPr lang="en-US" altLang="zh-TW" dirty="0" smtClean="0"/>
              <a:t>Buttons</a:t>
            </a:r>
          </a:p>
          <a:p>
            <a:r>
              <a:rPr lang="en-US" altLang="zh-TW" dirty="0" smtClean="0"/>
              <a:t>Others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938495"/>
            <a:ext cx="4320480" cy="2581169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2447764" y="2492896"/>
            <a:ext cx="3636404" cy="2520280"/>
          </a:xfrm>
          <a:prstGeom prst="straightConnector1">
            <a:avLst/>
          </a:prstGeom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2555776" y="1916832"/>
            <a:ext cx="3888432" cy="2232248"/>
          </a:xfrm>
          <a:prstGeom prst="straightConnector1">
            <a:avLst/>
          </a:prstGeom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940152" y="3212976"/>
            <a:ext cx="192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Somewhere</a:t>
            </a:r>
            <a:endParaRPr lang="zh-TW" altLang="en-US" sz="28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2627784" y="3356992"/>
            <a:ext cx="1368152" cy="2232248"/>
          </a:xfrm>
          <a:prstGeom prst="straightConnector1">
            <a:avLst/>
          </a:prstGeom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7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LCD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Nokia5110 LCD</a:t>
            </a:r>
            <a:endParaRPr lang="zh-TW" altLang="en-US" dirty="0"/>
          </a:p>
        </p:txBody>
      </p:sp>
      <p:pic>
        <p:nvPicPr>
          <p:cNvPr id="4" name="Picture 4" descr="「nokia5110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20" y="2492896"/>
            <a:ext cx="2510273" cy="251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「nokia5110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636912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2987824" y="4077072"/>
            <a:ext cx="4248472" cy="144016"/>
          </a:xfrm>
          <a:prstGeom prst="straightConnector1">
            <a:avLst/>
          </a:prstGeom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73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633688"/>
            <a:ext cx="7772400" cy="1223963"/>
          </a:xfrm>
        </p:spPr>
        <p:txBody>
          <a:bodyPr/>
          <a:lstStyle/>
          <a:p>
            <a:r>
              <a:rPr lang="en-US" altLang="zh-TW" dirty="0" smtClean="0"/>
              <a:t>Nokia5110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584" y="2264242"/>
            <a:ext cx="7772400" cy="4462272"/>
          </a:xfrm>
        </p:spPr>
        <p:txBody>
          <a:bodyPr/>
          <a:lstStyle/>
          <a:p>
            <a:r>
              <a:rPr lang="en-US" altLang="zh-TW" dirty="0"/>
              <a:t>48 × 84 pixels matrix</a:t>
            </a:r>
          </a:p>
          <a:p>
            <a:r>
              <a:rPr lang="en-US" altLang="zh-TW" dirty="0" smtClean="0"/>
              <a:t>PCD8544 Controller</a:t>
            </a:r>
          </a:p>
          <a:p>
            <a:pPr lvl="1"/>
            <a:r>
              <a:rPr lang="en-US" altLang="zh-TW" dirty="0"/>
              <a:t> </a:t>
            </a:r>
            <a:r>
              <a:rPr lang="en-US" altLang="zh-TW" dirty="0" smtClean="0"/>
              <a:t>CMOS</a:t>
            </a:r>
            <a:endParaRPr lang="en-US" altLang="zh-TW" dirty="0"/>
          </a:p>
          <a:p>
            <a:r>
              <a:rPr lang="en-US" altLang="zh-TW" dirty="0" smtClean="0">
                <a:hlinkClick r:id="rId2"/>
              </a:rPr>
              <a:t>Data Sheet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4773679"/>
            <a:ext cx="5971530" cy="19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895563"/>
              </p:ext>
            </p:extLst>
          </p:nvPr>
        </p:nvGraphicFramePr>
        <p:xfrm>
          <a:off x="755576" y="260648"/>
          <a:ext cx="8246130" cy="6124932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351550173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798080257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6596349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12137394"/>
                    </a:ext>
                  </a:extLst>
                </a:gridCol>
                <a:gridCol w="2701514">
                  <a:extLst>
                    <a:ext uri="{9D8B030D-6E8A-4147-A177-3AD203B41FA5}">
                      <a16:colId xmlns:a16="http://schemas.microsoft.com/office/drawing/2014/main" val="288339252"/>
                    </a:ext>
                  </a:extLst>
                </a:gridCol>
              </a:tblGrid>
              <a:tr h="617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Pin </a:t>
                      </a:r>
                      <a:r>
                        <a:rPr lang="en-US" sz="2400" dirty="0" smtClean="0">
                          <a:effectLst/>
                        </a:rPr>
                        <a:t>No.</a:t>
                      </a:r>
                      <a:endParaRPr lang="en-US" sz="2400" dirty="0">
                        <a:effectLst/>
                      </a:endParaRP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Pin Label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Pin Function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effectLst/>
                        </a:rPr>
                        <a:t>I/O</a:t>
                      </a:r>
                      <a:endParaRPr lang="en-US" sz="2400" dirty="0">
                        <a:effectLst/>
                      </a:endParaRP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Notes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14490"/>
                  </a:ext>
                </a:extLst>
              </a:tr>
              <a:tr h="90316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VCC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Positive power supply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Input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Supply range is between 2.7V and 3.3V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085873"/>
                  </a:ext>
                </a:extLst>
              </a:tr>
              <a:tr h="20487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GND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Ground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Input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effectLst/>
                      </a:endParaRP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41569"/>
                  </a:ext>
                </a:extLst>
              </a:tr>
              <a:tr h="20487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SCE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Chip select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Input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Active low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473812"/>
                  </a:ext>
                </a:extLst>
              </a:tr>
              <a:tr h="20487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RST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Reset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Input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Active low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170352"/>
                  </a:ext>
                </a:extLst>
              </a:tr>
              <a:tr h="1252302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5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D/C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Mode select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Input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Select between command mode (low) and data mode (high).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952065"/>
                  </a:ext>
                </a:extLst>
              </a:tr>
              <a:tr h="379449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6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DN(MOSI)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Serial data in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Input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effectLst/>
                      </a:endParaRP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539417"/>
                  </a:ext>
                </a:extLst>
              </a:tr>
              <a:tr h="20487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7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SCLK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Serial clock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Input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effectLst/>
                      </a:endParaRP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104802"/>
                  </a:ext>
                </a:extLst>
              </a:tr>
              <a:tr h="72859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LED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LED backlight supply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Input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Maximum voltage supply is 3.3V.</a:t>
                      </a:r>
                    </a:p>
                  </a:txBody>
                  <a:tcPr marL="15154" marR="15154" marT="15154" marB="1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976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84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Circuit Diagram 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3" y="1701800"/>
            <a:ext cx="7394922" cy="5039568"/>
          </a:xfrm>
        </p:spPr>
      </p:pic>
    </p:spTree>
    <p:extLst>
      <p:ext uri="{BB962C8B-B14F-4D97-AF65-F5344CB8AC3E}">
        <p14:creationId xmlns:p14="http://schemas.microsoft.com/office/powerpoint/2010/main" val="262841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 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03648" y="1628800"/>
            <a:ext cx="6912768" cy="5163241"/>
          </a:xfrm>
        </p:spPr>
      </p:pic>
    </p:spTree>
    <p:extLst>
      <p:ext uri="{BB962C8B-B14F-4D97-AF65-F5344CB8AC3E}">
        <p14:creationId xmlns:p14="http://schemas.microsoft.com/office/powerpoint/2010/main" val="215266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科技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2_TF02787990.potx" id="{5D7B44C0-935F-4527-AFD9-533AB007DCDD}" vid="{68BFFC14-726C-4C6F-B5FD-8BFDC490BED3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212</Words>
  <Application>Microsoft Office PowerPoint</Application>
  <PresentationFormat>如螢幕大小 (4:3)</PresentationFormat>
  <Paragraphs>99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微軟正黑體</vt:lpstr>
      <vt:lpstr>Salesforce Sans</vt:lpstr>
      <vt:lpstr>Arial</vt:lpstr>
      <vt:lpstr>Calibri</vt:lpstr>
      <vt:lpstr>科技 16x9</vt:lpstr>
      <vt:lpstr>2017 MCU Final Project</vt:lpstr>
      <vt:lpstr>Handheld Game Console</vt:lpstr>
      <vt:lpstr>PowerPoint 簡報</vt:lpstr>
      <vt:lpstr>Components</vt:lpstr>
      <vt:lpstr>LCD</vt:lpstr>
      <vt:lpstr>Nokia5110 </vt:lpstr>
      <vt:lpstr>PowerPoint 簡報</vt:lpstr>
      <vt:lpstr>Circuit Diagram </vt:lpstr>
      <vt:lpstr>Photo </vt:lpstr>
      <vt:lpstr>Video</vt:lpstr>
      <vt:lpstr>Limitations &amp; Problems</vt:lpstr>
      <vt:lpstr>Architecture </vt:lpstr>
      <vt:lpstr>Game Process</vt:lpstr>
      <vt:lpstr>Game Logic</vt:lpstr>
      <vt:lpstr>DIY Yourself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MCU Final Project</dc:title>
  <dc:creator>Tiger Liu</dc:creator>
  <cp:lastModifiedBy>Tiger Liu</cp:lastModifiedBy>
  <cp:revision>23</cp:revision>
  <dcterms:created xsi:type="dcterms:W3CDTF">2017-06-09T08:13:55Z</dcterms:created>
  <dcterms:modified xsi:type="dcterms:W3CDTF">2017-06-10T15:49:23Z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